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sldIdLst>
    <p:sldId id="256" r:id="rId2"/>
    <p:sldId id="277" r:id="rId3"/>
    <p:sldId id="285" r:id="rId4"/>
    <p:sldId id="257" r:id="rId5"/>
    <p:sldId id="258" r:id="rId6"/>
    <p:sldId id="259" r:id="rId7"/>
    <p:sldId id="260" r:id="rId8"/>
    <p:sldId id="261" r:id="rId9"/>
    <p:sldId id="262" r:id="rId10"/>
    <p:sldId id="279" r:id="rId11"/>
    <p:sldId id="280" r:id="rId12"/>
    <p:sldId id="281" r:id="rId13"/>
    <p:sldId id="282" r:id="rId14"/>
    <p:sldId id="263" r:id="rId15"/>
    <p:sldId id="265" r:id="rId16"/>
    <p:sldId id="284" r:id="rId17"/>
    <p:sldId id="264" r:id="rId18"/>
    <p:sldId id="266" r:id="rId19"/>
    <p:sldId id="273" r:id="rId20"/>
    <p:sldId id="267" r:id="rId21"/>
    <p:sldId id="268" r:id="rId22"/>
    <p:sldId id="269" r:id="rId23"/>
    <p:sldId id="272" r:id="rId24"/>
    <p:sldId id="270" r:id="rId25"/>
    <p:sldId id="271" r:id="rId26"/>
    <p:sldId id="274" r:id="rId27"/>
    <p:sldId id="275" r:id="rId28"/>
    <p:sldId id="286" r:id="rId29"/>
    <p:sldId id="276" r:id="rId30"/>
    <p:sldId id="287" r:id="rId31"/>
    <p:sldId id="283" r:id="rId32"/>
    <p:sldId id="27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D92B4-A0BA-49FC-B83B-73834F6C025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E888-00EB-4676-AA07-494C149C30C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19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D92B4-A0BA-49FC-B83B-73834F6C025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E888-00EB-4676-AA07-494C149C3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95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D92B4-A0BA-49FC-B83B-73834F6C025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E888-00EB-4676-AA07-494C149C3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31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D92B4-A0BA-49FC-B83B-73834F6C025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E888-00EB-4676-AA07-494C149C3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82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D92B4-A0BA-49FC-B83B-73834F6C025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E888-00EB-4676-AA07-494C149C30C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927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D92B4-A0BA-49FC-B83B-73834F6C025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E888-00EB-4676-AA07-494C149C3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64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D92B4-A0BA-49FC-B83B-73834F6C025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E888-00EB-4676-AA07-494C149C3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99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D92B4-A0BA-49FC-B83B-73834F6C025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E888-00EB-4676-AA07-494C149C3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61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D92B4-A0BA-49FC-B83B-73834F6C025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E888-00EB-4676-AA07-494C149C3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22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C0D92B4-A0BA-49FC-B83B-73834F6C025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7F5E888-00EB-4676-AA07-494C149C3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7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D92B4-A0BA-49FC-B83B-73834F6C025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E888-00EB-4676-AA07-494C149C3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79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C0D92B4-A0BA-49FC-B83B-73834F6C025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7F5E888-00EB-4676-AA07-494C149C30C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422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5A7E4-C7CB-E0CE-C88A-678CDA2823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CS551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81DA09-1DFF-E63B-1882-768C20CA49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LI</a:t>
            </a:r>
          </a:p>
        </p:txBody>
      </p:sp>
    </p:spTree>
    <p:extLst>
      <p:ext uri="{BB962C8B-B14F-4D97-AF65-F5344CB8AC3E}">
        <p14:creationId xmlns:p14="http://schemas.microsoft.com/office/powerpoint/2010/main" val="875025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32493-EDD0-A1AA-6823-A9702498D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Data: Analyzing Tables (2/4)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7F34B-6658-85E2-86D6-7A23ADCB3827}"/>
              </a:ext>
            </a:extLst>
          </p:cNvPr>
          <p:cNvSpPr txBox="1"/>
          <p:nvPr/>
        </p:nvSpPr>
        <p:spPr>
          <a:xfrm>
            <a:off x="1097280" y="2118946"/>
            <a:ext cx="22126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Unrelated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Column-Organized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Wide-Organized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8FDAD6-6B60-FED4-164D-72207489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161" y="1935405"/>
            <a:ext cx="7391400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76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32493-EDD0-A1AA-6823-A9702498D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Data: Analyzing Tables (3/4)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7F34B-6658-85E2-86D6-7A23ADCB3827}"/>
              </a:ext>
            </a:extLst>
          </p:cNvPr>
          <p:cNvSpPr txBox="1"/>
          <p:nvPr/>
        </p:nvSpPr>
        <p:spPr>
          <a:xfrm>
            <a:off x="1097280" y="2118946"/>
            <a:ext cx="22383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Unrelated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Column-Organized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Wide-Organized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EDB7E-FE46-3079-016A-D535B67BA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078" y="2013438"/>
            <a:ext cx="7283938" cy="40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28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32493-EDD0-A1AA-6823-A9702498D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Data: Analyzing Tables (4/4)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7F34B-6658-85E2-86D6-7A23ADCB3827}"/>
              </a:ext>
            </a:extLst>
          </p:cNvPr>
          <p:cNvSpPr txBox="1"/>
          <p:nvPr/>
        </p:nvSpPr>
        <p:spPr>
          <a:xfrm>
            <a:off x="1097280" y="2118946"/>
            <a:ext cx="22126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Unrelated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Column-Organized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Wide-Organized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421B8F-8DEE-7598-C9B6-A47E24F3C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099" y="2055202"/>
            <a:ext cx="7162799" cy="402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77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D214E-CE6A-BDAE-E4F0-D57B91CD5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Data: File Organization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044D6-C403-0DAA-D536-4CB8BFE27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934" y="2422472"/>
            <a:ext cx="6601746" cy="2505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710776-4EC3-3E4B-B614-81698551321E}"/>
              </a:ext>
            </a:extLst>
          </p:cNvPr>
          <p:cNvSpPr txBox="1"/>
          <p:nvPr/>
        </p:nvSpPr>
        <p:spPr>
          <a:xfrm>
            <a:off x="1036320" y="2945423"/>
            <a:ext cx="3329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 sets total (~8000 datapoints)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Seemingly enough at the time</a:t>
            </a:r>
          </a:p>
        </p:txBody>
      </p:sp>
    </p:spTree>
    <p:extLst>
      <p:ext uri="{BB962C8B-B14F-4D97-AF65-F5344CB8AC3E}">
        <p14:creationId xmlns:p14="http://schemas.microsoft.com/office/powerpoint/2010/main" val="1700875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B791-A602-BA0D-014B-5F3F82C5C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Data: Standardizing Tables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937D1F-93B3-63E1-884B-2A3B27D32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1977391"/>
            <a:ext cx="5127674" cy="1901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C2E4B2-8874-690D-0E1F-4F9D665AE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933883"/>
            <a:ext cx="7346561" cy="2227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736CB3-32AE-ACCC-7306-9D0A22163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22" y="2271767"/>
            <a:ext cx="5540504" cy="130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10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274A1-DF81-10DC-47B7-7AA4F781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Data: Dealing With Nulls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AEF62-BDB3-3C6E-6105-C5038BAEF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003" y="1862316"/>
            <a:ext cx="4998720" cy="1729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9BAD6D-C13B-CDB6-211A-B43AAF986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454" y="3716989"/>
            <a:ext cx="2073226" cy="23895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E2D17F-B161-AAD6-D359-AB25637BB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81" y="2511176"/>
            <a:ext cx="5606750" cy="30279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066D08-8B03-F6FA-22F5-B7BB95FD6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171" y="3808060"/>
            <a:ext cx="2085192" cy="220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87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274A1-DF81-10DC-47B7-7AA4F781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Data: Nitrate/Nitrite 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8D87AE-0812-77E1-54A9-57827C6E9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25" y="2264881"/>
            <a:ext cx="7020905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19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DDD40-68FB-AAD2-83A9-98EF1B7AB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Formatting Data: </a:t>
            </a:r>
            <a:r>
              <a:rPr lang="en-US" dirty="0" err="1"/>
              <a:t>Dataframe</a:t>
            </a:r>
            <a:r>
              <a:rPr lang="en-US" dirty="0"/>
              <a:t> Concatenation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50EDB-A510-8B6E-1CAF-668517AB6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960" y="1899138"/>
            <a:ext cx="9164486" cy="42015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87CA5-1A66-7DAE-47ED-D993874F90CC}"/>
              </a:ext>
            </a:extLst>
          </p:cNvPr>
          <p:cNvSpPr txBox="1"/>
          <p:nvPr/>
        </p:nvSpPr>
        <p:spPr>
          <a:xfrm>
            <a:off x="439616" y="2039815"/>
            <a:ext cx="1747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</a:t>
            </a:r>
            <a:r>
              <a:rPr lang="en-US" dirty="0" err="1"/>
              <a:t>dataframes</a:t>
            </a:r>
            <a:r>
              <a:rPr lang="en-US" dirty="0"/>
              <a:t>:</a:t>
            </a:r>
          </a:p>
          <a:p>
            <a:r>
              <a:rPr lang="en-US" dirty="0"/>
              <a:t>df1 and df2</a:t>
            </a:r>
          </a:p>
        </p:txBody>
      </p:sp>
    </p:spTree>
    <p:extLst>
      <p:ext uri="{BB962C8B-B14F-4D97-AF65-F5344CB8AC3E}">
        <p14:creationId xmlns:p14="http://schemas.microsoft.com/office/powerpoint/2010/main" val="912784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48511-5AD1-E2CA-DFFB-BDAF4C02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Plots and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FBB2A-9724-62DA-3FED-DC138071E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60943"/>
            <a:ext cx="9672711" cy="425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83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9CD02-F3D1-6E71-D88F-5E14DE124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Correlation Plots and Analysis (cont.)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B4323-6FB5-C7DE-5F02-8AFFFB63E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108" y="1998548"/>
            <a:ext cx="3892888" cy="3971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10D0F-FEE9-20AE-1AF4-EA90B2464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77" y="2189283"/>
            <a:ext cx="6494195" cy="315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6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55BB9-C95F-AD1E-D525-41C4E236F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D53FA-A265-D08F-72FF-4A3094FDC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Original Project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Gathering Data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Formatting Data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Correlation Analysis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Manual Models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 err="1"/>
              <a:t>AutoML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Exporting Result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Retrospective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Extra(?): </a:t>
            </a:r>
            <a:r>
              <a:rPr lang="en-US" dirty="0" err="1"/>
              <a:t>Streamlit</a:t>
            </a:r>
            <a:r>
              <a:rPr lang="en-US" dirty="0"/>
              <a:t> Interface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805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028ED-CE00-8B21-C46A-0AEA6AC4A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Preprocessing: Processing Target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51DB9-D252-6E80-CA24-CCAE4BC57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967089" cy="4023360"/>
          </a:xfrm>
        </p:spPr>
        <p:txBody>
          <a:bodyPr/>
          <a:lstStyle/>
          <a:p>
            <a:r>
              <a:rPr lang="en-US" dirty="0"/>
              <a:t>Make sure pH doesn’t have to be normalized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9B42E-4A20-1F2F-1788-D51D81526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907" y="1976970"/>
            <a:ext cx="3967090" cy="4086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35C46-4657-CAA0-61A4-5512AE55D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12" y="3054447"/>
            <a:ext cx="2933281" cy="2969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61533C-1951-6DFE-DA1D-4F18AF8CB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354" y="2194947"/>
            <a:ext cx="3734321" cy="7049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131994-E960-8F58-2DC9-CF81CBF80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561" y="3134735"/>
            <a:ext cx="3242078" cy="288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81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3A992-B950-2338-94CC-055F67EA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Preprocessing: Splitting Target Feature into Bins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C57C68-C853-8F46-33FD-B110C364EFCB}"/>
              </a:ext>
            </a:extLst>
          </p:cNvPr>
          <p:cNvSpPr txBox="1"/>
          <p:nvPr/>
        </p:nvSpPr>
        <p:spPr>
          <a:xfrm>
            <a:off x="1097280" y="2110154"/>
            <a:ext cx="21822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use regression (continuous)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Unsure of how much data is required/accurate results will be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237634-0C7E-5FBE-A103-AD1A595BD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039" y="1888540"/>
            <a:ext cx="8289736" cy="422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90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BAA4E-9984-0AD6-8BFB-40A28EF2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Models: </a:t>
            </a:r>
            <a:r>
              <a:rPr lang="en-US" dirty="0" err="1"/>
              <a:t>SciKit</a:t>
            </a:r>
            <a:r>
              <a:rPr lang="en-US" dirty="0"/>
              <a:t> Website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0A7E4B-546F-D37D-AC85-B2E0F8852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269037"/>
            <a:ext cx="3658111" cy="1581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A44E92-BB74-A29C-2396-33278FAEAADD}"/>
              </a:ext>
            </a:extLst>
          </p:cNvPr>
          <p:cNvSpPr txBox="1"/>
          <p:nvPr/>
        </p:nvSpPr>
        <p:spPr>
          <a:xfrm>
            <a:off x="1023728" y="4250200"/>
            <a:ext cx="373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Several different types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Several different </a:t>
            </a:r>
            <a:r>
              <a:rPr lang="en-US" dirty="0" err="1"/>
              <a:t>submodels</a:t>
            </a:r>
            <a:r>
              <a:rPr lang="en-US" dirty="0"/>
              <a:t> within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39A2B0-AE11-5E81-3DDD-C2976A9D5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095" y="2092570"/>
            <a:ext cx="6506731" cy="372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150C4-CF48-E6C1-47FD-F7709448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Models: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30D5B-2894-C3CE-6D88-384B54EBA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38" y="2041201"/>
            <a:ext cx="5752839" cy="3921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9226F0-31CD-D424-2A8B-BE94036CA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121" y="2201550"/>
            <a:ext cx="4382112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22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94DF9-FA3C-29C9-5319-597303638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AutoML</a:t>
            </a:r>
            <a:r>
              <a:rPr lang="en-US" dirty="0"/>
              <a:t>: Function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CEA5E-9976-28D1-BD19-6625143A5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650" b="35055"/>
          <a:stretch/>
        </p:blipFill>
        <p:spPr>
          <a:xfrm>
            <a:off x="827704" y="1960685"/>
            <a:ext cx="4561981" cy="3732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5B9BCB-F709-6426-BCB4-23B4E47C9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014" b="-17346"/>
          <a:stretch/>
        </p:blipFill>
        <p:spPr>
          <a:xfrm>
            <a:off x="5761891" y="2712281"/>
            <a:ext cx="5967133" cy="29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DEBCA-DE08-81E2-8EFF-9AEBA8912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AutoML</a:t>
            </a:r>
            <a:r>
              <a:rPr lang="en-US" dirty="0"/>
              <a:t>: Mutation and Crossover Rates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357FE-52CB-7E75-ECEC-09E04954F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782" y="2363506"/>
            <a:ext cx="5182894" cy="29294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9CD6E6-AC84-8E47-28A3-1722FAAD27BA}"/>
              </a:ext>
            </a:extLst>
          </p:cNvPr>
          <p:cNvSpPr txBox="1"/>
          <p:nvPr/>
        </p:nvSpPr>
        <p:spPr>
          <a:xfrm>
            <a:off x="1661746" y="2363506"/>
            <a:ext cx="359662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Tested values (Mutation, Crossover):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(0.1, 0.9)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(0.9, 0.1)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(0.95, 0.05)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(0.05, 0.95)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(0.15, 0.85)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(0.2, 0.8)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(0.25, 0.75)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(0.05, 0.75)</a:t>
            </a:r>
          </a:p>
        </p:txBody>
      </p:sp>
    </p:spTree>
    <p:extLst>
      <p:ext uri="{BB962C8B-B14F-4D97-AF65-F5344CB8AC3E}">
        <p14:creationId xmlns:p14="http://schemas.microsoft.com/office/powerpoint/2010/main" val="3736012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F9279-41BE-8CA6-6855-729FAC12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AutoML</a:t>
            </a:r>
            <a:r>
              <a:rPr lang="en-US" dirty="0"/>
              <a:t>: Generations =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BE4CE-15B6-4582-90A8-81E56C59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824" y="2107047"/>
            <a:ext cx="5839642" cy="1643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70022-2C92-82CB-C778-0B37A028B9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52"/>
          <a:stretch/>
        </p:blipFill>
        <p:spPr>
          <a:xfrm>
            <a:off x="1573824" y="4155395"/>
            <a:ext cx="8145550" cy="117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75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05A0E-EDAB-FE62-3BC5-3F602FF21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AutoML</a:t>
            </a:r>
            <a:r>
              <a:rPr lang="en-US" dirty="0"/>
              <a:t>: Results and Accuracy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AD4CB-6FCF-B0B7-4827-B03F23532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435"/>
          <a:stretch/>
        </p:blipFill>
        <p:spPr>
          <a:xfrm>
            <a:off x="656350" y="2263628"/>
            <a:ext cx="5338834" cy="28960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07BF7F-C567-19E8-C91F-78ED70359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087" y="2263628"/>
            <a:ext cx="5038563" cy="284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97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18B3-EB5F-FE7B-5220-E260CA770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AutoML</a:t>
            </a:r>
            <a:r>
              <a:rPr lang="en-US" dirty="0"/>
              <a:t>: Accuracy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F05B5-8394-57C6-727B-F6C355B18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513" y="2499415"/>
            <a:ext cx="5868219" cy="2333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263347-45C6-4FCA-F908-32FA01FAA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637" y="2376323"/>
            <a:ext cx="4237850" cy="369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0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25B98-1019-AF49-1B05-0EE9C412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F725C9-A478-C893-D6A9-C58943A62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22" y="2104153"/>
            <a:ext cx="5384778" cy="3581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7BE9D3-9BE3-D524-BB14-114CDD9FE5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2" r="24111"/>
          <a:stretch/>
        </p:blipFill>
        <p:spPr>
          <a:xfrm>
            <a:off x="6207369" y="2315570"/>
            <a:ext cx="5618286" cy="329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46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02F86-8A7E-F79D-E365-BA0B5ECED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368" y="5400235"/>
            <a:ext cx="10113264" cy="822960"/>
          </a:xfrm>
        </p:spPr>
        <p:txBody>
          <a:bodyPr/>
          <a:lstStyle/>
          <a:p>
            <a:r>
              <a:rPr lang="en-US" b="1" dirty="0"/>
              <a:t>Question</a:t>
            </a:r>
            <a:r>
              <a:rPr lang="en-US" dirty="0"/>
              <a:t>: Can you use the chemical composition of water to predict its quality</a:t>
            </a:r>
          </a:p>
        </p:txBody>
      </p:sp>
      <p:pic>
        <p:nvPicPr>
          <p:cNvPr id="8" name="Picture Placeholder 7" descr="A picture containing blue, hydrozoan&#10;&#10;Description automatically generated">
            <a:extLst>
              <a:ext uri="{FF2B5EF4-FFF2-40B4-BE49-F238E27FC236}">
                <a16:creationId xmlns:a16="http://schemas.microsoft.com/office/drawing/2014/main" id="{0B2902C8-4204-B2C1-642C-F5D01FD9C2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2" b="197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17467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25B98-1019-AF49-1B05-0EE9C412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F725C9-A478-C893-D6A9-C58943A62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22" y="2104153"/>
            <a:ext cx="5384778" cy="3581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7BE9D3-9BE3-D524-BB14-114CDD9FE5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2" r="24111"/>
          <a:stretch/>
        </p:blipFill>
        <p:spPr>
          <a:xfrm>
            <a:off x="6207369" y="2315570"/>
            <a:ext cx="5618286" cy="329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34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46FC6-3B5C-A6BB-358C-E78A9F27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Retrospective: 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F2191-2738-684F-4BFF-0C635E6EC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Try more input feature dimensions than just ~8 or ~16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Get data from other websites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Try another target feature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More generations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Try regression models (?)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C94F6-BC0A-D7B6-DA96-140236A78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570" y="2444262"/>
            <a:ext cx="6408613" cy="360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07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91198-8739-A1E0-7C0A-C77A11BAC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Streamlit</a:t>
            </a:r>
            <a:r>
              <a:rPr lang="en-US" dirty="0"/>
              <a:t> Webapp: Current Progress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147DF-910A-1660-8CE7-74189029C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954208"/>
            <a:ext cx="7382608" cy="412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2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B2403-1A9A-81F3-C57B-DDF6BC9E1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Data: EPA Website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CEC47A-F41B-089C-65BF-9D8C9A6FB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49" y="2778574"/>
            <a:ext cx="3969723" cy="3259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5D2600-80BF-AD6F-D9C2-F7680E7A4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930" y="1926111"/>
            <a:ext cx="4804489" cy="4121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237A65-2934-E63D-0083-01B7812AA246}"/>
              </a:ext>
            </a:extLst>
          </p:cNvPr>
          <p:cNvSpPr txBox="1"/>
          <p:nvPr/>
        </p:nvSpPr>
        <p:spPr>
          <a:xfrm>
            <a:off x="1242767" y="1908713"/>
            <a:ext cx="609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https://www.epa.gov/national-aquatic-resource-surveys/data-national-aquatic-resource-surveys</a:t>
            </a:r>
          </a:p>
        </p:txBody>
      </p:sp>
    </p:spTree>
    <p:extLst>
      <p:ext uri="{BB962C8B-B14F-4D97-AF65-F5344CB8AC3E}">
        <p14:creationId xmlns:p14="http://schemas.microsoft.com/office/powerpoint/2010/main" val="801944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60D5-6F67-D592-320E-EECBD511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Project: Choosing Tables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64829-F2D3-0D35-C3F0-76174B3FD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92" y="2470638"/>
            <a:ext cx="5564554" cy="3130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8C7E24-E18F-80CA-19A1-36DFBD579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777" y="2470638"/>
            <a:ext cx="5564554" cy="313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21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B86BA-2677-BF2E-C266-F4E362335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Project: Formatting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A40C8C-F8B5-A527-EB2C-42C12CB7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418" y="2034979"/>
            <a:ext cx="6320418" cy="3895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DD60CE-54D2-A27B-99DF-680DD4F0C936}"/>
              </a:ext>
            </a:extLst>
          </p:cNvPr>
          <p:cNvSpPr txBox="1"/>
          <p:nvPr/>
        </p:nvSpPr>
        <p:spPr>
          <a:xfrm>
            <a:off x="1097280" y="2701388"/>
            <a:ext cx="3256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</a:t>
            </a:r>
            <a:r>
              <a:rPr lang="en-US" dirty="0" err="1"/>
              <a:t>dataframes</a:t>
            </a:r>
            <a:r>
              <a:rPr lang="en-US" dirty="0"/>
              <a:t>: </a:t>
            </a:r>
            <a:r>
              <a:rPr lang="en-US" dirty="0" err="1"/>
              <a:t>dfWater</a:t>
            </a:r>
            <a:r>
              <a:rPr lang="en-US" dirty="0"/>
              <a:t>, </a:t>
            </a:r>
            <a:r>
              <a:rPr lang="en-US" dirty="0" err="1"/>
              <a:t>dfZooplankton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SITE_ID as </a:t>
            </a:r>
            <a:r>
              <a:rPr lang="en-US" dirty="0" err="1"/>
              <a:t>df</a:t>
            </a:r>
            <a:r>
              <a:rPr lang="en-US" dirty="0"/>
              <a:t> index</a:t>
            </a:r>
          </a:p>
        </p:txBody>
      </p:sp>
    </p:spTree>
    <p:extLst>
      <p:ext uri="{BB962C8B-B14F-4D97-AF65-F5344CB8AC3E}">
        <p14:creationId xmlns:p14="http://schemas.microsoft.com/office/powerpoint/2010/main" val="3611241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5D214-B00E-D263-AB0B-2D9C809B4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Project: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A7315B-F6F3-E32C-0B7E-7EDC0C142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753" y="2829150"/>
            <a:ext cx="7796944" cy="3052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022BCB-C6FA-FAC6-F065-A59E97DF05EB}"/>
              </a:ext>
            </a:extLst>
          </p:cNvPr>
          <p:cNvSpPr txBox="1"/>
          <p:nvPr/>
        </p:nvSpPr>
        <p:spPr>
          <a:xfrm>
            <a:off x="2275450" y="2098589"/>
            <a:ext cx="529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enough datapoints for an accurate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~1100</a:t>
            </a:r>
          </a:p>
        </p:txBody>
      </p:sp>
    </p:spTree>
    <p:extLst>
      <p:ext uri="{BB962C8B-B14F-4D97-AF65-F5344CB8AC3E}">
        <p14:creationId xmlns:p14="http://schemas.microsoft.com/office/powerpoint/2010/main" val="2456680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7D3F-4F22-7413-C618-5E5855EFA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Data: Back to EPA Website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3B72E1-648F-9D11-E195-E8BC0BDB5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06" y="1895451"/>
            <a:ext cx="4697395" cy="4136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916297-CE82-5E6A-4243-963F78286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562" y="2007835"/>
            <a:ext cx="4317136" cy="407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90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32493-EDD0-A1AA-6823-A9702498D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Data: Analyzing Tables (1/4)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7F34B-6658-85E2-86D6-7A23ADCB3827}"/>
              </a:ext>
            </a:extLst>
          </p:cNvPr>
          <p:cNvSpPr txBox="1"/>
          <p:nvPr/>
        </p:nvSpPr>
        <p:spPr>
          <a:xfrm>
            <a:off x="1097280" y="2118946"/>
            <a:ext cx="22126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Unrelated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Column-Organized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Wide-Organized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ED19D0-8906-DF01-A4E3-D1662DA79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449" y="1920020"/>
            <a:ext cx="7356231" cy="413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0951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1425</TotalTime>
  <Words>371</Words>
  <Application>Microsoft Office PowerPoint</Application>
  <PresentationFormat>Widescreen</PresentationFormat>
  <Paragraphs>86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Wingdings</vt:lpstr>
      <vt:lpstr>Retrospect</vt:lpstr>
      <vt:lpstr>CS551 Final Project</vt:lpstr>
      <vt:lpstr>Overview</vt:lpstr>
      <vt:lpstr>Question: Can you use the chemical composition of water to predict its quality</vt:lpstr>
      <vt:lpstr>Gathering Data: EPA Website</vt:lpstr>
      <vt:lpstr>Original Project: Choosing Tables</vt:lpstr>
      <vt:lpstr>Original Project: Formatting Data</vt:lpstr>
      <vt:lpstr>Original Project: Results</vt:lpstr>
      <vt:lpstr>Gathering Data: Back to EPA Website</vt:lpstr>
      <vt:lpstr>Gathering Data: Analyzing Tables (1/4)</vt:lpstr>
      <vt:lpstr>Gathering Data: Analyzing Tables (2/4)</vt:lpstr>
      <vt:lpstr>Gathering Data: Analyzing Tables (3/4)</vt:lpstr>
      <vt:lpstr>Gathering Data: Analyzing Tables (4/4)</vt:lpstr>
      <vt:lpstr>Gathering Data: File Organization</vt:lpstr>
      <vt:lpstr>Formatting Data: Standardizing Tables</vt:lpstr>
      <vt:lpstr>Formatting Data: Dealing With Nulls</vt:lpstr>
      <vt:lpstr>Formatting Data: Nitrate/Nitrite Processing</vt:lpstr>
      <vt:lpstr>Formatting Data: Dataframe Concatenation</vt:lpstr>
      <vt:lpstr>Correlation Plots and Analysis</vt:lpstr>
      <vt:lpstr>Correlation Plots and Analysis (cont.)</vt:lpstr>
      <vt:lpstr>Preprocessing: Processing Target Feature</vt:lpstr>
      <vt:lpstr>Preprocessing: Splitting Target Feature into Bins</vt:lpstr>
      <vt:lpstr>Manual Models: SciKit Website</vt:lpstr>
      <vt:lpstr>Manual Models: Implementation</vt:lpstr>
      <vt:lpstr>AutoML: Function Overview</vt:lpstr>
      <vt:lpstr>AutoML: Mutation and Crossover Rates</vt:lpstr>
      <vt:lpstr>AutoML: Generations = 1</vt:lpstr>
      <vt:lpstr>AutoML: Results and Accuracy Analysis</vt:lpstr>
      <vt:lpstr>AutoML: Accuracy Analysis</vt:lpstr>
      <vt:lpstr>Exporting Results</vt:lpstr>
      <vt:lpstr>Exporting Results</vt:lpstr>
      <vt:lpstr>Retrospective: Future Improvements</vt:lpstr>
      <vt:lpstr>Streamlit Webapp: Current 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10-15 min</dc:title>
  <dc:creator>TheGreatPiggy igPay</dc:creator>
  <cp:lastModifiedBy>TheGreatPiggy igPay</cp:lastModifiedBy>
  <cp:revision>3</cp:revision>
  <dcterms:created xsi:type="dcterms:W3CDTF">2022-11-28T17:12:24Z</dcterms:created>
  <dcterms:modified xsi:type="dcterms:W3CDTF">2022-12-01T04:52:17Z</dcterms:modified>
</cp:coreProperties>
</file>